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8"/>
  </p:notesMasterIdLst>
  <p:handoutMasterIdLst>
    <p:handoutMasterId r:id="rId9"/>
  </p:handoutMasterIdLst>
  <p:sldIdLst>
    <p:sldId id="341" r:id="rId5"/>
    <p:sldId id="363" r:id="rId6"/>
    <p:sldId id="364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4679" autoAdjust="0"/>
  </p:normalViewPr>
  <p:slideViewPr>
    <p:cSldViewPr snapToGrid="0">
      <p:cViewPr varScale="1">
        <p:scale>
          <a:sx n="75" d="100"/>
          <a:sy n="75" d="100"/>
        </p:scale>
        <p:origin x="621" y="2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7551738" y="3784600"/>
            <a:ext cx="3459162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China Mobile</a:t>
            </a: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351" y="36513"/>
            <a:ext cx="116205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hangingPunct="0">
              <a:spcAft>
                <a:spcPts val="0"/>
              </a:spcAft>
              <a:tabLst>
                <a:tab pos="11210925" algn="r"/>
              </a:tabLst>
            </a:pPr>
            <a:r>
              <a:rPr lang="en-GB" sz="1600" b="1" dirty="0">
                <a:effectLst/>
                <a:ea typeface="Times New Roman" panose="02020603050405020304" pitchFamily="18" charset="0"/>
              </a:rPr>
              <a:t>SA WG2 Meeting #168	</a:t>
            </a:r>
            <a:r>
              <a:rPr lang="en-US" sz="1600" b="1" dirty="0">
                <a:solidFill>
                  <a:srgbClr val="0000FF"/>
                </a:solidFill>
              </a:rPr>
              <a:t>S2-2503534</a:t>
            </a:r>
            <a:endParaRPr lang="en-GB" sz="1600" b="1" dirty="0">
              <a:solidFill>
                <a:srgbClr val="0000FF"/>
              </a:solidFill>
            </a:endParaRPr>
          </a:p>
          <a:p>
            <a:pPr hangingPunct="0">
              <a:spcAft>
                <a:spcPts val="0"/>
              </a:spcAft>
              <a:tabLst>
                <a:tab pos="6120130" algn="r"/>
              </a:tabLst>
            </a:pPr>
            <a:r>
              <a:rPr lang="en-GB" sz="1600" b="1" dirty="0">
                <a:effectLst/>
                <a:ea typeface="Times New Roman" panose="02020603050405020304" pitchFamily="18" charset="0"/>
              </a:rPr>
              <a:t>07 - 11 April, 2025, Goteborg, Sweden</a:t>
            </a:r>
            <a:endParaRPr lang="en-GB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</a:pPr>
            <a:r>
              <a:rPr lang="en-GB" sz="1600" b="1" dirty="0">
                <a:effectLst/>
                <a:ea typeface="Times New Roman" panose="02020603050405020304" pitchFamily="18" charset="0"/>
              </a:rPr>
              <a:t> </a:t>
            </a:r>
            <a:endParaRPr lang="en-GB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03583C0-2E2D-FCB3-16A2-443C6E6B20D9}"/>
              </a:ext>
            </a:extLst>
          </p:cNvPr>
          <p:cNvSpPr txBox="1"/>
          <p:nvPr/>
        </p:nvSpPr>
        <p:spPr>
          <a:xfrm>
            <a:off x="1117600" y="2538909"/>
            <a:ext cx="10731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en-US" sz="4400" dirty="0"/>
              <a:t>Overall View on 5G-A Rel-20 </a:t>
            </a:r>
            <a:r>
              <a:rPr lang="en-GB" altLang="en-US" sz="4400" dirty="0" err="1"/>
              <a:t>AIoT</a:t>
            </a:r>
            <a:r>
              <a:rPr lang="en-GB" altLang="en-US" sz="4400" dirty="0"/>
              <a:t> </a:t>
            </a:r>
            <a:endParaRPr lang="en-US" sz="44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566737"/>
            <a:ext cx="10515600" cy="1130301"/>
          </a:xfrm>
        </p:spPr>
        <p:txBody>
          <a:bodyPr/>
          <a:lstStyle/>
          <a:p>
            <a:r>
              <a:rPr lang="en-GB" altLang="en-US" dirty="0"/>
              <a:t>Overall View on 5G-A Rel-20 </a:t>
            </a:r>
            <a:r>
              <a:rPr lang="en-GB" altLang="en-US" dirty="0" err="1"/>
              <a:t>AIoT</a:t>
            </a:r>
            <a:r>
              <a:rPr lang="en-GB" altLang="en-US" dirty="0"/>
              <a:t> Content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F47EA833-C6D9-F334-3C8E-1147EC1C3E0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15746839"/>
              </p:ext>
            </p:extLst>
          </p:nvPr>
        </p:nvGraphicFramePr>
        <p:xfrm>
          <a:off x="190500" y="1879600"/>
          <a:ext cx="11385550" cy="41020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59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71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514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181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467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7973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8619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267026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S.NO.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Title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Brief Description and Key Objectives</a:t>
                      </a:r>
                    </a:p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600" dirty="0"/>
                        <a:t>Related Stage-1 Study/Work Item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Lead Stage-2 WG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RAN dependencies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Other WG dependencies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35073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Ambient IoT Ph2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5G system support for outdoor/roaming use cases and high-end IoT devices (e.g., Type 2 C with DOA capability).</a:t>
                      </a:r>
                    </a:p>
                    <a:p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sym typeface="+mn-ea"/>
                        </a:rPr>
                        <a:t>Key Work Tasks includes defining -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1. Overall architecture and function enhancement to </a:t>
                      </a:r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cs typeface="Calibri" panose="020F0502020204030204" pitchFamily="34" charset="0"/>
                          <a:sym typeface="+mn-ea"/>
                        </a:rPr>
                        <a:t>support for Type C devices and the traffic type of DO-A.</a:t>
                      </a:r>
                    </a:p>
                    <a:p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cs typeface="Calibri" panose="020F0502020204030204" pitchFamily="34" charset="0"/>
                          <a:sym typeface="+mn-ea"/>
                        </a:rPr>
                        <a:t>2. Network enhancements for device management, e.g. mobility management and location update, for all types of Ambient IoT devices.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3. Enhancements for roaming.</a:t>
                      </a:r>
                    </a:p>
                    <a:p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4. Outdoor services (e.g., Positioning 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SA2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Yes, Major</a:t>
                      </a:r>
                      <a:endParaRPr lang="en-US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  <a:sym typeface="+mn-ea"/>
                        </a:rPr>
                        <a:t>SA3 for security, SA5 for charging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C15A818F-D53B-5589-0CE7-19F52B7F0F05}"/>
              </a:ext>
            </a:extLst>
          </p:cNvPr>
          <p:cNvSpPr txBox="1">
            <a:spLocks/>
          </p:cNvSpPr>
          <p:nvPr/>
        </p:nvSpPr>
        <p:spPr bwMode="auto">
          <a:xfrm>
            <a:off x="0" y="1780540"/>
            <a:ext cx="11894820" cy="4048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Scenarios and Motivation</a:t>
            </a:r>
          </a:p>
          <a:p>
            <a:pPr marL="685800" marR="0" lvl="1" indent="-22860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  <a:sym typeface="+mn-ea"/>
              </a:rPr>
              <a:t>By R19, SA2 has studied network architecture, identifiers, and services to support Ambient IoT indoor application scenarios using low-end Ambient IoT device types without DO-A capability. </a:t>
            </a:r>
          </a:p>
          <a:p>
            <a:pPr marL="685800" marR="0" lvl="1" indent="-22860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  <a:sym typeface="+mn-ea"/>
              </a:rPr>
              <a:t>However, SA2 did not study Ambient IoT outdoor application scenarios using high-end IoT devices (e.g., Type-C devices with Do-A capability). </a:t>
            </a:r>
          </a:p>
          <a:p>
            <a:pPr marL="685800" marR="0" lvl="1" indent="-22860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  <a:sym typeface="+mn-ea"/>
              </a:rPr>
              <a:t>The study item in Rel-20 is proposed to focus on supporting various outdoor/roaming use cases by using high-end Ambient IoT devices (e.g., Type C devices with DO-A capability).</a:t>
            </a:r>
          </a:p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+mn-ea"/>
              </a:rPr>
              <a:t>Proposed Objectives in R20</a:t>
            </a:r>
          </a:p>
          <a:p>
            <a:pPr marL="685800" marR="0" lvl="1" indent="-22860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  <a:sym typeface="+mn-ea"/>
              </a:rPr>
              <a:t>Enhancements in architecture, management, and service support for Type C devices and the traffic type of DO-A.</a:t>
            </a:r>
          </a:p>
          <a:p>
            <a:pPr marL="685800" marR="0" lvl="1" indent="-22860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  <a:sym typeface="+mn-ea"/>
              </a:rPr>
              <a:t>Enhancements of device management, e.g. mobility management and location, for all types of Ambient IoT devices..</a:t>
            </a:r>
          </a:p>
          <a:p>
            <a:pPr marL="685800" marR="0" lvl="1" indent="-22860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  <a:sym typeface="+mn-ea"/>
              </a:rPr>
              <a:t>Study how to manage the devices when the devices move to another PLMN.</a:t>
            </a:r>
          </a:p>
          <a:p>
            <a:pPr marL="685800" marR="0" lvl="1" indent="-22860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  <a:sym typeface="+mn-ea"/>
              </a:rPr>
              <a:t>Enhancements to support encryption, authentication, and secure connection of a group of Ambient IoT devices moving between different PLMNs.</a:t>
            </a:r>
          </a:p>
          <a:p>
            <a:pPr marL="685800" marR="0" lvl="1" indent="-22860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  <a:sym typeface="+mn-ea"/>
              </a:rPr>
              <a:t>Positioning service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42B9327-CC48-8FD9-F9AF-B353DBD30F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5314" y="4966425"/>
            <a:ext cx="8317885" cy="1463041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C2264C2-1CB8-B5C0-7FED-77AF575AC66E}"/>
              </a:ext>
            </a:extLst>
          </p:cNvPr>
          <p:cNvSpPr txBox="1">
            <a:spLocks/>
          </p:cNvSpPr>
          <p:nvPr/>
        </p:nvSpPr>
        <p:spPr>
          <a:xfrm>
            <a:off x="185783" y="222430"/>
            <a:ext cx="10515600" cy="113030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en-GB" sz="4000" dirty="0"/>
              <a:t>Ambient IoT Ph2</a:t>
            </a: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5855</TotalTime>
  <Words>349</Words>
  <Application>Microsoft Office PowerPoint</Application>
  <PresentationFormat>Widescreen</PresentationFormat>
  <Paragraphs>36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Office Theme</vt:lpstr>
      <vt:lpstr>PowerPoint Presentation</vt:lpstr>
      <vt:lpstr>Overall View on 5G-A Rel-20 AIoT Content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CMCC46</cp:lastModifiedBy>
  <cp:revision>602</cp:revision>
  <dcterms:created xsi:type="dcterms:W3CDTF">2010-02-05T13:52:04Z</dcterms:created>
  <dcterms:modified xsi:type="dcterms:W3CDTF">2025-03-28T09:14:09Z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